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0" r:id="rId3"/>
    <p:sldId id="261" r:id="rId4"/>
    <p:sldId id="267" r:id="rId5"/>
    <p:sldId id="272" r:id="rId6"/>
    <p:sldId id="269" r:id="rId7"/>
    <p:sldId id="256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F404-8D14-4BE4-8634-174A3201767B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363F5-0D5E-47E3-958A-5D4DC7481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1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817" indent="-285699" defTabSz="96661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2796" indent="-228560" defTabSz="96661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99915" indent="-228560" defTabSz="96661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034" indent="-228560" defTabSz="96661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152" indent="-228560" defTabSz="96661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271" indent="-228560" defTabSz="96661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8389" indent="-228560" defTabSz="96661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5507" indent="-228560" defTabSz="96661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9FEE1B-2593-4D28-8BBB-3C8BF3769479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8D592D-5231-4FBC-BE21-2AE2C4DEB48C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4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E62C7B-0D89-464D-8EDE-572B55311915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6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3002-BD7F-43E1-94C0-4AF4108603A5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9D8-C8EF-4A8C-AA84-D4D40C6C7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haugs001@umn.ed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fac-dir@umn.edu" TargetMode="Externa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644844"/>
            <a:ext cx="9144000" cy="378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49" tIns="45623" rIns="91249" bIns="45623" anchor="ctr">
            <a:spAutoFit/>
          </a:bodyPr>
          <a:lstStyle/>
          <a:p>
            <a:pPr algn="ctr" defTabSz="973138"/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University of Minnesota </a:t>
            </a:r>
          </a:p>
          <a:p>
            <a:pPr algn="ctr" defTabSz="973138"/>
            <a:r>
              <a:rPr lang="en-US" sz="32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Characterization Facility</a:t>
            </a:r>
          </a:p>
          <a:p>
            <a:pPr algn="ctr">
              <a:defRPr/>
            </a:pPr>
            <a:endParaRPr lang="en-US" sz="2800" dirty="0"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cs typeface="Arial" pitchFamily="34" charset="0"/>
              </a:rPr>
              <a:t>Greg </a:t>
            </a:r>
            <a:r>
              <a:rPr lang="en-US" sz="2400" dirty="0" err="1">
                <a:cs typeface="Arial" pitchFamily="34" charset="0"/>
              </a:rPr>
              <a:t>Haugstad</a:t>
            </a:r>
            <a:endParaRPr lang="en-US" sz="2400" dirty="0">
              <a:cs typeface="Arial" pitchFamily="34" charset="0"/>
            </a:endParaRPr>
          </a:p>
          <a:p>
            <a:pPr algn="ctr">
              <a:defRPr/>
            </a:pPr>
            <a:endParaRPr lang="en-US" sz="2400" dirty="0"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>
                <a:cs typeface="Arial" pitchFamily="34" charset="0"/>
              </a:rPr>
              <a:t>Principal Research Physicist and Director</a:t>
            </a:r>
          </a:p>
          <a:p>
            <a:pPr algn="ctr">
              <a:defRPr/>
            </a:pPr>
            <a:r>
              <a:rPr lang="en-US" sz="2000" dirty="0">
                <a:cs typeface="Arial" pitchFamily="34" charset="0"/>
              </a:rPr>
              <a:t>(</a:t>
            </a:r>
            <a:r>
              <a:rPr lang="en-US" sz="2000" dirty="0">
                <a:cs typeface="Arial" pitchFamily="34" charset="0"/>
                <a:hlinkClick r:id="rId3"/>
              </a:rPr>
              <a:t>haugs001@umn.edu</a:t>
            </a:r>
            <a:r>
              <a:rPr lang="en-US" sz="2000" dirty="0">
                <a:cs typeface="Arial" pitchFamily="34" charset="0"/>
              </a:rPr>
              <a:t> and </a:t>
            </a:r>
            <a:r>
              <a:rPr lang="en-US" sz="2000" dirty="0">
                <a:cs typeface="Arial" pitchFamily="34" charset="0"/>
                <a:hlinkClick r:id="rId4"/>
              </a:rPr>
              <a:t>cfac-dir@umn.edu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algn="ctr">
              <a:defRPr/>
            </a:pPr>
            <a:endParaRPr lang="en-US" sz="2000" i="1" dirty="0">
              <a:cs typeface="Arial" pitchFamily="34" charset="0"/>
            </a:endParaRPr>
          </a:p>
          <a:p>
            <a:pPr algn="ctr">
              <a:defRPr/>
            </a:pPr>
            <a:endParaRPr lang="en-US" sz="2000" dirty="0">
              <a:cs typeface="Arial" pitchFamily="34" charset="0"/>
            </a:endParaRPr>
          </a:p>
          <a:p>
            <a:pPr algn="ctr">
              <a:defRPr/>
            </a:pPr>
            <a:endParaRPr lang="en-US" sz="2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0" y="5009564"/>
            <a:ext cx="2819400" cy="1854553"/>
            <a:chOff x="0" y="4895850"/>
            <a:chExt cx="2971800" cy="19547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974" t="10000" r="60895" b="75185"/>
            <a:stretch/>
          </p:blipFill>
          <p:spPr>
            <a:xfrm>
              <a:off x="0" y="4895850"/>
              <a:ext cx="2971800" cy="12129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5637" t="21852" r="52958" b="67778"/>
            <a:stretch/>
          </p:blipFill>
          <p:spPr>
            <a:xfrm>
              <a:off x="0" y="6107699"/>
              <a:ext cx="2971800" cy="742950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733799" y="5849269"/>
            <a:ext cx="5410201" cy="1008729"/>
            <a:chOff x="3228974" y="5755150"/>
            <a:chExt cx="5915026" cy="11028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2380" t="46638" r="48943" b="13026"/>
            <a:stretch/>
          </p:blipFill>
          <p:spPr>
            <a:xfrm>
              <a:off x="3228974" y="5764697"/>
              <a:ext cx="4191000" cy="10933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/>
            <a:srcRect l="59612" t="66620" r="8595" b="5678"/>
            <a:stretch/>
          </p:blipFill>
          <p:spPr>
            <a:xfrm>
              <a:off x="7315200" y="5755150"/>
              <a:ext cx="1828800" cy="106325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4905375"/>
            <a:ext cx="5334000" cy="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10001" r="7739" b="2222"/>
          <a:stretch>
            <a:fillRect/>
          </a:stretch>
        </p:blipFill>
        <p:spPr bwMode="auto">
          <a:xfrm>
            <a:off x="0" y="230188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373063"/>
            <a:ext cx="5105400" cy="3048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2862263" algn="l"/>
              </a:tabLst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University of Minnesota – </a:t>
            </a:r>
            <a:r>
              <a:rPr lang="en-US" sz="2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Mpls</a:t>
            </a: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campus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740400" y="2913063"/>
            <a:ext cx="327025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224463" y="4186238"/>
            <a:ext cx="327025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111875" y="4087813"/>
            <a:ext cx="327025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2" name="Freeform 11"/>
          <p:cNvSpPr/>
          <p:nvPr/>
        </p:nvSpPr>
        <p:spPr>
          <a:xfrm>
            <a:off x="1912938" y="152400"/>
            <a:ext cx="7264400" cy="6723063"/>
          </a:xfrm>
          <a:custGeom>
            <a:avLst/>
            <a:gdLst>
              <a:gd name="connsiteX0" fmla="*/ 0 w 7264400"/>
              <a:gd name="connsiteY0" fmla="*/ 5342466 h 6620933"/>
              <a:gd name="connsiteX1" fmla="*/ 2091267 w 7264400"/>
              <a:gd name="connsiteY1" fmla="*/ 6612466 h 6620933"/>
              <a:gd name="connsiteX2" fmla="*/ 3005667 w 7264400"/>
              <a:gd name="connsiteY2" fmla="*/ 6620933 h 6620933"/>
              <a:gd name="connsiteX3" fmla="*/ 5596467 w 7264400"/>
              <a:gd name="connsiteY3" fmla="*/ 5765800 h 6620933"/>
              <a:gd name="connsiteX4" fmla="*/ 5596467 w 7264400"/>
              <a:gd name="connsiteY4" fmla="*/ 5215466 h 6620933"/>
              <a:gd name="connsiteX5" fmla="*/ 6409267 w 7264400"/>
              <a:gd name="connsiteY5" fmla="*/ 5223933 h 6620933"/>
              <a:gd name="connsiteX6" fmla="*/ 6409267 w 7264400"/>
              <a:gd name="connsiteY6" fmla="*/ 4749800 h 6620933"/>
              <a:gd name="connsiteX7" fmla="*/ 5994400 w 7264400"/>
              <a:gd name="connsiteY7" fmla="*/ 4732866 h 6620933"/>
              <a:gd name="connsiteX8" fmla="*/ 6002867 w 7264400"/>
              <a:gd name="connsiteY8" fmla="*/ 4097866 h 6620933"/>
              <a:gd name="connsiteX9" fmla="*/ 4656667 w 7264400"/>
              <a:gd name="connsiteY9" fmla="*/ 4021666 h 6620933"/>
              <a:gd name="connsiteX10" fmla="*/ 4673600 w 7264400"/>
              <a:gd name="connsiteY10" fmla="*/ 3369733 h 6620933"/>
              <a:gd name="connsiteX11" fmla="*/ 5139267 w 7264400"/>
              <a:gd name="connsiteY11" fmla="*/ 3386666 h 6620933"/>
              <a:gd name="connsiteX12" fmla="*/ 5164667 w 7264400"/>
              <a:gd name="connsiteY12" fmla="*/ 3793066 h 6620933"/>
              <a:gd name="connsiteX13" fmla="*/ 5588000 w 7264400"/>
              <a:gd name="connsiteY13" fmla="*/ 3776133 h 6620933"/>
              <a:gd name="connsiteX14" fmla="*/ 5596467 w 7264400"/>
              <a:gd name="connsiteY14" fmla="*/ 3369733 h 6620933"/>
              <a:gd name="connsiteX15" fmla="*/ 6239933 w 7264400"/>
              <a:gd name="connsiteY15" fmla="*/ 3361266 h 6620933"/>
              <a:gd name="connsiteX16" fmla="*/ 6629400 w 7264400"/>
              <a:gd name="connsiteY16" fmla="*/ 3556000 h 6620933"/>
              <a:gd name="connsiteX17" fmla="*/ 7255933 w 7264400"/>
              <a:gd name="connsiteY17" fmla="*/ 2379133 h 6620933"/>
              <a:gd name="connsiteX18" fmla="*/ 7264400 w 7264400"/>
              <a:gd name="connsiteY18" fmla="*/ 1642533 h 6620933"/>
              <a:gd name="connsiteX19" fmla="*/ 6773333 w 7264400"/>
              <a:gd name="connsiteY19" fmla="*/ 1456266 h 6620933"/>
              <a:gd name="connsiteX20" fmla="*/ 5444067 w 7264400"/>
              <a:gd name="connsiteY20" fmla="*/ 1159933 h 6620933"/>
              <a:gd name="connsiteX21" fmla="*/ 6273800 w 7264400"/>
              <a:gd name="connsiteY21" fmla="*/ 931333 h 6620933"/>
              <a:gd name="connsiteX22" fmla="*/ 4961467 w 7264400"/>
              <a:gd name="connsiteY22" fmla="*/ 0 h 6620933"/>
              <a:gd name="connsiteX23" fmla="*/ 4216400 w 7264400"/>
              <a:gd name="connsiteY23" fmla="*/ 0 h 6620933"/>
              <a:gd name="connsiteX24" fmla="*/ 3750733 w 7264400"/>
              <a:gd name="connsiteY24" fmla="*/ 872066 h 6620933"/>
              <a:gd name="connsiteX25" fmla="*/ 4292600 w 7264400"/>
              <a:gd name="connsiteY25" fmla="*/ 1202266 h 6620933"/>
              <a:gd name="connsiteX26" fmla="*/ 4013200 w 7264400"/>
              <a:gd name="connsiteY26" fmla="*/ 1236133 h 6620933"/>
              <a:gd name="connsiteX27" fmla="*/ 3894667 w 7264400"/>
              <a:gd name="connsiteY27" fmla="*/ 1498600 h 6620933"/>
              <a:gd name="connsiteX28" fmla="*/ 4301067 w 7264400"/>
              <a:gd name="connsiteY28" fmla="*/ 1710266 h 6620933"/>
              <a:gd name="connsiteX29" fmla="*/ 4064000 w 7264400"/>
              <a:gd name="connsiteY29" fmla="*/ 2125133 h 6620933"/>
              <a:gd name="connsiteX30" fmla="*/ 1676400 w 7264400"/>
              <a:gd name="connsiteY30" fmla="*/ 753533 h 6620933"/>
              <a:gd name="connsiteX31" fmla="*/ 1168400 w 7264400"/>
              <a:gd name="connsiteY31" fmla="*/ 1227666 h 6620933"/>
              <a:gd name="connsiteX32" fmla="*/ 1684867 w 7264400"/>
              <a:gd name="connsiteY32" fmla="*/ 1905000 h 6620933"/>
              <a:gd name="connsiteX33" fmla="*/ 2294467 w 7264400"/>
              <a:gd name="connsiteY33" fmla="*/ 2455333 h 6620933"/>
              <a:gd name="connsiteX34" fmla="*/ 2429933 w 7264400"/>
              <a:gd name="connsiteY34" fmla="*/ 3877733 h 6620933"/>
              <a:gd name="connsiteX35" fmla="*/ 1244600 w 7264400"/>
              <a:gd name="connsiteY35" fmla="*/ 4174066 h 6620933"/>
              <a:gd name="connsiteX36" fmla="*/ 1193800 w 7264400"/>
              <a:gd name="connsiteY36" fmla="*/ 3564466 h 6620933"/>
              <a:gd name="connsiteX37" fmla="*/ 177800 w 7264400"/>
              <a:gd name="connsiteY37" fmla="*/ 3581400 h 6620933"/>
              <a:gd name="connsiteX38" fmla="*/ 0 w 7264400"/>
              <a:gd name="connsiteY38" fmla="*/ 5342466 h 6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64400" h="6620933">
                <a:moveTo>
                  <a:pt x="0" y="5342466"/>
                </a:moveTo>
                <a:lnTo>
                  <a:pt x="2091267" y="6612466"/>
                </a:lnTo>
                <a:lnTo>
                  <a:pt x="3005667" y="6620933"/>
                </a:lnTo>
                <a:lnTo>
                  <a:pt x="5596467" y="5765800"/>
                </a:lnTo>
                <a:lnTo>
                  <a:pt x="5596467" y="5215466"/>
                </a:lnTo>
                <a:lnTo>
                  <a:pt x="6409267" y="5223933"/>
                </a:lnTo>
                <a:lnTo>
                  <a:pt x="6409267" y="4749800"/>
                </a:lnTo>
                <a:lnTo>
                  <a:pt x="5994400" y="4732866"/>
                </a:lnTo>
                <a:lnTo>
                  <a:pt x="6002867" y="4097866"/>
                </a:lnTo>
                <a:lnTo>
                  <a:pt x="4656667" y="4021666"/>
                </a:lnTo>
                <a:lnTo>
                  <a:pt x="4673600" y="3369733"/>
                </a:lnTo>
                <a:lnTo>
                  <a:pt x="5139267" y="3386666"/>
                </a:lnTo>
                <a:lnTo>
                  <a:pt x="5164667" y="3793066"/>
                </a:lnTo>
                <a:lnTo>
                  <a:pt x="5588000" y="3776133"/>
                </a:lnTo>
                <a:lnTo>
                  <a:pt x="5596467" y="3369733"/>
                </a:lnTo>
                <a:lnTo>
                  <a:pt x="6239933" y="3361266"/>
                </a:lnTo>
                <a:lnTo>
                  <a:pt x="6629400" y="3556000"/>
                </a:lnTo>
                <a:lnTo>
                  <a:pt x="7255933" y="2379133"/>
                </a:lnTo>
                <a:cubicBezTo>
                  <a:pt x="7258755" y="2133600"/>
                  <a:pt x="7261578" y="1888066"/>
                  <a:pt x="7264400" y="1642533"/>
                </a:cubicBezTo>
                <a:lnTo>
                  <a:pt x="6773333" y="1456266"/>
                </a:lnTo>
                <a:lnTo>
                  <a:pt x="5444067" y="1159933"/>
                </a:lnTo>
                <a:lnTo>
                  <a:pt x="6273800" y="931333"/>
                </a:lnTo>
                <a:lnTo>
                  <a:pt x="4961467" y="0"/>
                </a:lnTo>
                <a:lnTo>
                  <a:pt x="4216400" y="0"/>
                </a:lnTo>
                <a:lnTo>
                  <a:pt x="3750733" y="872066"/>
                </a:lnTo>
                <a:lnTo>
                  <a:pt x="4292600" y="1202266"/>
                </a:lnTo>
                <a:lnTo>
                  <a:pt x="4013200" y="1236133"/>
                </a:lnTo>
                <a:lnTo>
                  <a:pt x="3894667" y="1498600"/>
                </a:lnTo>
                <a:lnTo>
                  <a:pt x="4301067" y="1710266"/>
                </a:lnTo>
                <a:lnTo>
                  <a:pt x="4064000" y="2125133"/>
                </a:lnTo>
                <a:lnTo>
                  <a:pt x="1676400" y="753533"/>
                </a:lnTo>
                <a:lnTo>
                  <a:pt x="1168400" y="1227666"/>
                </a:lnTo>
                <a:lnTo>
                  <a:pt x="1684867" y="1905000"/>
                </a:lnTo>
                <a:lnTo>
                  <a:pt x="2294467" y="2455333"/>
                </a:lnTo>
                <a:lnTo>
                  <a:pt x="2429933" y="3877733"/>
                </a:lnTo>
                <a:lnTo>
                  <a:pt x="1244600" y="4174066"/>
                </a:lnTo>
                <a:lnTo>
                  <a:pt x="1193800" y="3564466"/>
                </a:lnTo>
                <a:lnTo>
                  <a:pt x="177800" y="3581400"/>
                </a:lnTo>
                <a:lnTo>
                  <a:pt x="0" y="5342466"/>
                </a:lnTo>
                <a:close/>
              </a:path>
            </a:pathLst>
          </a:cu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 rot="-504045">
            <a:off x="3954463" y="2970213"/>
            <a:ext cx="35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2D050"/>
                </a:solidFill>
                <a:cs typeface="Arial" pitchFamily="34" charset="0"/>
              </a:rPr>
              <a:t>MISSISSIPPI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4225925" y="548640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92D050"/>
                </a:solidFill>
                <a:cs typeface="Arial" pitchFamily="34" charset="0"/>
              </a:rPr>
              <a:t>RIVER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-1905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1863" y="3754438"/>
            <a:ext cx="627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cs typeface="Arial" pitchFamily="34" charset="0"/>
              </a:rPr>
              <a:t>LRT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3700029">
            <a:off x="8501857" y="3479006"/>
            <a:ext cx="627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cs typeface="Arial" pitchFamily="34" charset="0"/>
              </a:rPr>
              <a:t>LRT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678954">
            <a:off x="1590675" y="4733925"/>
            <a:ext cx="627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cs typeface="Arial" pitchFamily="34" charset="0"/>
              </a:rPr>
              <a:t>LRT</a:t>
            </a:r>
          </a:p>
        </p:txBody>
      </p:sp>
      <p:sp>
        <p:nvSpPr>
          <p:cNvPr id="2" name="Freeform 1"/>
          <p:cNvSpPr/>
          <p:nvPr/>
        </p:nvSpPr>
        <p:spPr>
          <a:xfrm>
            <a:off x="-20638" y="3221038"/>
            <a:ext cx="9185276" cy="1951037"/>
          </a:xfrm>
          <a:custGeom>
            <a:avLst/>
            <a:gdLst>
              <a:gd name="connsiteX0" fmla="*/ 0 w 9184640"/>
              <a:gd name="connsiteY0" fmla="*/ 1635760 h 1950720"/>
              <a:gd name="connsiteX1" fmla="*/ 436880 w 9184640"/>
              <a:gd name="connsiteY1" fmla="*/ 1950720 h 1950720"/>
              <a:gd name="connsiteX2" fmla="*/ 4815840 w 9184640"/>
              <a:gd name="connsiteY2" fmla="*/ 822960 h 1950720"/>
              <a:gd name="connsiteX3" fmla="*/ 8442960 w 9184640"/>
              <a:gd name="connsiteY3" fmla="*/ 762000 h 1950720"/>
              <a:gd name="connsiteX4" fmla="*/ 8981440 w 9184640"/>
              <a:gd name="connsiteY4" fmla="*/ 0 h 1950720"/>
              <a:gd name="connsiteX5" fmla="*/ 9184640 w 9184640"/>
              <a:gd name="connsiteY5" fmla="*/ 30480 h 1950720"/>
              <a:gd name="connsiteX6" fmla="*/ 9184640 w 9184640"/>
              <a:gd name="connsiteY6" fmla="*/ 30480 h 1950720"/>
              <a:gd name="connsiteX7" fmla="*/ 9174480 w 9184640"/>
              <a:gd name="connsiteY7" fmla="*/ 5080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4640" h="1950720">
                <a:moveTo>
                  <a:pt x="0" y="1635760"/>
                </a:moveTo>
                <a:lnTo>
                  <a:pt x="436880" y="1950720"/>
                </a:lnTo>
                <a:lnTo>
                  <a:pt x="4815840" y="822960"/>
                </a:lnTo>
                <a:lnTo>
                  <a:pt x="8442960" y="762000"/>
                </a:lnTo>
                <a:lnTo>
                  <a:pt x="8981440" y="0"/>
                </a:lnTo>
                <a:lnTo>
                  <a:pt x="9184640" y="30480"/>
                </a:lnTo>
                <a:lnTo>
                  <a:pt x="9184640" y="30480"/>
                </a:lnTo>
                <a:lnTo>
                  <a:pt x="9174480" y="50800"/>
                </a:ln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9" name="TextBox 18"/>
          <p:cNvSpPr txBox="1">
            <a:spLocks noChangeArrowheads="1"/>
          </p:cNvSpPr>
          <p:nvPr/>
        </p:nvSpPr>
        <p:spPr bwMode="auto">
          <a:xfrm>
            <a:off x="4343400" y="-55563"/>
            <a:ext cx="4471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Characterization Facility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n-US" sz="1600" b="1" dirty="0" err="1">
                <a:solidFill>
                  <a:srgbClr val="FF0000"/>
                </a:solidFill>
                <a:latin typeface="+mn-lt"/>
              </a:rPr>
              <a:t>CharFac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</a:rPr>
              <a:t>) </a:t>
            </a: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</a:rPr>
              <a:t>Locations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2862263"/>
            <a:ext cx="2819400" cy="1673225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5975350" y="3595688"/>
            <a:ext cx="6842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</a:rPr>
              <a:t> Ramp</a:t>
            </a:r>
          </a:p>
        </p:txBody>
      </p:sp>
      <p:sp>
        <p:nvSpPr>
          <p:cNvPr id="16402" name="TextBox 20"/>
          <p:cNvSpPr txBox="1">
            <a:spLocks noChangeArrowheads="1"/>
          </p:cNvSpPr>
          <p:nvPr/>
        </p:nvSpPr>
        <p:spPr bwMode="auto">
          <a:xfrm>
            <a:off x="6507163" y="3729038"/>
            <a:ext cx="541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</a:rPr>
              <a:t>Hotel</a:t>
            </a:r>
          </a:p>
        </p:txBody>
      </p:sp>
      <p:sp>
        <p:nvSpPr>
          <p:cNvPr id="16403" name="TextBox 21"/>
          <p:cNvSpPr txBox="1">
            <a:spLocks noChangeArrowheads="1"/>
          </p:cNvSpPr>
          <p:nvPr/>
        </p:nvSpPr>
        <p:spPr bwMode="auto">
          <a:xfrm>
            <a:off x="4829175" y="4572000"/>
            <a:ext cx="684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</a:rPr>
              <a:t> Ramp</a:t>
            </a:r>
          </a:p>
        </p:txBody>
      </p:sp>
      <p:sp>
        <p:nvSpPr>
          <p:cNvPr id="16404" name="TextBox 22"/>
          <p:cNvSpPr txBox="1">
            <a:spLocks noChangeArrowheads="1"/>
          </p:cNvSpPr>
          <p:nvPr/>
        </p:nvSpPr>
        <p:spPr bwMode="auto">
          <a:xfrm rot="1756806">
            <a:off x="6667500" y="2971800"/>
            <a:ext cx="684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FF"/>
                </a:solidFill>
              </a:rPr>
              <a:t> Ramp</a:t>
            </a:r>
          </a:p>
        </p:txBody>
      </p:sp>
    </p:spTree>
    <p:extLst>
      <p:ext uri="{BB962C8B-B14F-4D97-AF65-F5344CB8AC3E}">
        <p14:creationId xmlns:p14="http://schemas.microsoft.com/office/powerpoint/2010/main" val="7282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2106"/>
          <a:stretch>
            <a:fillRect/>
          </a:stretch>
        </p:blipFill>
        <p:spPr bwMode="auto">
          <a:xfrm>
            <a:off x="0" y="457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75" y="12700"/>
            <a:ext cx="9091613" cy="76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489574" y="-519"/>
            <a:ext cx="366712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Minnesota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East Bank Campus;</a:t>
            </a:r>
            <a:r>
              <a:rPr lang="en-US" altLang="en-US" sz="1400" dirty="0"/>
              <a:t> </a:t>
            </a:r>
            <a:r>
              <a:rPr lang="en-US" altLang="en-US" sz="1400" b="1" dirty="0">
                <a:solidFill>
                  <a:srgbClr val="FF0000"/>
                </a:solidFill>
              </a:rPr>
              <a:t>3 </a:t>
            </a:r>
            <a:r>
              <a:rPr lang="en-US" altLang="en-US" sz="1400" b="1" dirty="0" err="1">
                <a:solidFill>
                  <a:srgbClr val="FF0000"/>
                </a:solidFill>
              </a:rPr>
              <a:t>CharFac</a:t>
            </a:r>
            <a:r>
              <a:rPr lang="en-US" altLang="en-US" sz="1400" b="1" dirty="0">
                <a:solidFill>
                  <a:srgbClr val="FF0000"/>
                </a:solidFill>
              </a:rPr>
              <a:t> Locations                      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7963" y="288925"/>
            <a:ext cx="9794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00B050"/>
                </a:solidFill>
                <a:latin typeface="Calibri" pitchFamily="34" charset="0"/>
              </a:rPr>
              <a:t>Northrup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00B050"/>
                </a:solidFill>
                <a:latin typeface="Calibri" pitchFamily="34" charset="0"/>
              </a:rPr>
              <a:t>Auditorium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5516563"/>
            <a:ext cx="1295401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984807"/>
                </a:solidFill>
                <a:latin typeface="Calibri" pitchFamily="34" charset="0"/>
              </a:rPr>
              <a:t>Coffman Union; Einstein Brothers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19425" y="1657350"/>
            <a:ext cx="355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MALL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318125" y="892175"/>
            <a:ext cx="1387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1. </a:t>
            </a:r>
            <a:endParaRPr lang="en-US" altLang="en-US" sz="16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Shepherd Labs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451225" y="5753100"/>
            <a:ext cx="14303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cs typeface="Arial" pitchFamily="34" charset="0"/>
              </a:rPr>
              <a:t>2. </a:t>
            </a:r>
            <a:r>
              <a:rPr lang="en-US" altLang="en-US" sz="1600" b="1" dirty="0">
                <a:cs typeface="Arial" pitchFamily="34" charset="0"/>
              </a:rPr>
              <a:t>Nils </a:t>
            </a:r>
            <a:r>
              <a:rPr lang="en-US" altLang="en-US" sz="1600" b="1" dirty="0" err="1">
                <a:cs typeface="Arial" pitchFamily="34" charset="0"/>
              </a:rPr>
              <a:t>Hasselmo</a:t>
            </a:r>
            <a:r>
              <a:rPr lang="en-US" altLang="en-US" sz="1600" b="1" dirty="0">
                <a:cs typeface="Arial" pitchFamily="34" charset="0"/>
              </a:rPr>
              <a:t> Hall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6888163" y="5749925"/>
            <a:ext cx="96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3. </a:t>
            </a:r>
            <a:r>
              <a:rPr lang="en-US" altLang="en-US" sz="1600" b="1" dirty="0">
                <a:latin typeface="Calibri" pitchFamily="34" charset="0"/>
                <a:cs typeface="Arial" pitchFamily="34" charset="0"/>
              </a:rPr>
              <a:t>Moos Tower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6726238" y="3222625"/>
            <a:ext cx="1087437" cy="693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0000FF"/>
                </a:solidFill>
                <a:latin typeface="Calibri" pitchFamily="34" charset="0"/>
              </a:rPr>
              <a:t>Washington Ave. Parking Ramp</a:t>
            </a: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228013" y="3133725"/>
            <a:ext cx="904875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0000FF"/>
                </a:solidFill>
                <a:latin typeface="Calibri" pitchFamily="34" charset="0"/>
              </a:rPr>
              <a:t>Commons Hotel ****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" y="838200"/>
            <a:ext cx="285750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92D050"/>
                </a:solidFill>
                <a:latin typeface="+mn-lt"/>
                <a:cs typeface="Arial" pitchFamily="34" charset="0"/>
              </a:rPr>
              <a:t>MISSISSIPPI</a:t>
            </a:r>
          </a:p>
          <a:p>
            <a:pPr>
              <a:defRPr/>
            </a:pPr>
            <a:endParaRPr lang="en-US" sz="1400" b="1" dirty="0">
              <a:solidFill>
                <a:srgbClr val="92D050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92D050"/>
                </a:solidFill>
                <a:latin typeface="+mn-lt"/>
                <a:cs typeface="Arial" pitchFamily="34" charset="0"/>
              </a:rPr>
              <a:t>RIVER </a:t>
            </a:r>
          </a:p>
          <a:p>
            <a:pPr>
              <a:defRPr/>
            </a:pPr>
            <a:endParaRPr lang="en-US" sz="1400" b="1" dirty="0">
              <a:solidFill>
                <a:srgbClr val="92D05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48325" y="2869224"/>
            <a:ext cx="6096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err="1">
                <a:latin typeface="Calibri" pitchFamily="34" charset="0"/>
              </a:rPr>
              <a:t>Electr</a:t>
            </a:r>
            <a:r>
              <a:rPr lang="en-US" altLang="en-US" sz="1300" dirty="0">
                <a:latin typeface="Calibri" pitchFamily="34" charset="0"/>
              </a:rPr>
              <a:t>. Eng.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64300" y="1970088"/>
            <a:ext cx="83026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Physics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/ Nano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05000" y="2974975"/>
            <a:ext cx="87947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Chemistry 1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67125" y="1981200"/>
            <a:ext cx="7620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Physics 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3810000"/>
            <a:ext cx="10382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Chem. Eng.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&amp; Mat. Sci.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76800" y="1909763"/>
            <a:ext cx="6096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Mech. Eng.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05000" y="3581400"/>
            <a:ext cx="87947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Chemistry 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52963" y="4727575"/>
            <a:ext cx="823912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Genetics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Cell Biol.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Devel.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80050" y="4725988"/>
            <a:ext cx="823913" cy="892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Biochem. Molec. Biol.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Biophys.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02438" y="5114925"/>
            <a:ext cx="9699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Inst. Molec. Virology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5200" y="12700"/>
            <a:ext cx="1300163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/>
              <a:t>Earth Sciences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08088" y="4987925"/>
            <a:ext cx="8286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00B050"/>
                </a:solidFill>
                <a:latin typeface="Calibri" pitchFamily="34" charset="0"/>
              </a:rPr>
              <a:t>Weisman Museum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03875" y="1905000"/>
            <a:ext cx="7620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Aerosp. Eng.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0" y="5024438"/>
            <a:ext cx="76200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Biomed. Eng.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86725" y="2078038"/>
            <a:ext cx="1068388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rgbClr val="00B050"/>
                </a:solidFill>
                <a:latin typeface="Calibri" pitchFamily="34" charset="0"/>
              </a:rPr>
              <a:t>Rec./Health Club </a:t>
            </a:r>
          </a:p>
        </p:txBody>
      </p:sp>
      <p:sp>
        <p:nvSpPr>
          <p:cNvPr id="2" name="Freeform 1"/>
          <p:cNvSpPr/>
          <p:nvPr/>
        </p:nvSpPr>
        <p:spPr>
          <a:xfrm>
            <a:off x="41275" y="4287838"/>
            <a:ext cx="9051925" cy="681037"/>
          </a:xfrm>
          <a:custGeom>
            <a:avLst/>
            <a:gdLst>
              <a:gd name="connsiteX0" fmla="*/ 0 w 9052560"/>
              <a:gd name="connsiteY0" fmla="*/ 680720 h 680720"/>
              <a:gd name="connsiteX1" fmla="*/ 2062480 w 9052560"/>
              <a:gd name="connsiteY1" fmla="*/ 152400 h 680720"/>
              <a:gd name="connsiteX2" fmla="*/ 9052560 w 9052560"/>
              <a:gd name="connsiteY2" fmla="*/ 0 h 6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2560" h="680720">
                <a:moveTo>
                  <a:pt x="0" y="680720"/>
                </a:moveTo>
                <a:lnTo>
                  <a:pt x="2062480" y="152400"/>
                </a:lnTo>
                <a:lnTo>
                  <a:pt x="905256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437" name="TextBox 11"/>
          <p:cNvSpPr txBox="1">
            <a:spLocks noChangeArrowheads="1"/>
          </p:cNvSpPr>
          <p:nvPr/>
        </p:nvSpPr>
        <p:spPr bwMode="auto">
          <a:xfrm>
            <a:off x="6961188" y="4022725"/>
            <a:ext cx="852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LRT station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84363" y="1819275"/>
            <a:ext cx="90487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Sci. &amp; Eng. Library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62475" y="2852738"/>
            <a:ext cx="763588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984807"/>
                </a:solidFill>
                <a:latin typeface="Calibri" pitchFamily="34" charset="0"/>
              </a:rPr>
              <a:t>Starbucks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132763" y="3800475"/>
            <a:ext cx="819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984807"/>
                </a:solidFill>
                <a:latin typeface="Calibri" pitchFamily="34" charset="0"/>
              </a:rPr>
              <a:t>Starbucks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178050" y="4784725"/>
            <a:ext cx="8032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984807"/>
                </a:solidFill>
                <a:latin typeface="Calibri" pitchFamily="34" charset="0"/>
              </a:rPr>
              <a:t>Starbucks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97675" y="4843463"/>
            <a:ext cx="105092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984807"/>
                </a:solidFill>
                <a:latin typeface="Calibri" pitchFamily="34" charset="0"/>
              </a:rPr>
              <a:t>Caribou Coffee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19925" y="4530725"/>
            <a:ext cx="747713" cy="293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Pharma.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89288" y="712323"/>
            <a:ext cx="978312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latin typeface="Calibri" pitchFamily="34" charset="0"/>
              </a:rPr>
              <a:t>Civil, </a:t>
            </a:r>
            <a:r>
              <a:rPr lang="en-US" altLang="en-US" sz="1300" dirty="0" err="1">
                <a:latin typeface="Calibri" pitchFamily="34" charset="0"/>
              </a:rPr>
              <a:t>Env</a:t>
            </a:r>
            <a:r>
              <a:rPr lang="en-US" altLang="en-US" sz="1300" dirty="0">
                <a:latin typeface="Calibri" pitchFamily="34" charset="0"/>
              </a:rPr>
              <a:t>. &amp; Geo. Eng.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13163" y="2952750"/>
            <a:ext cx="706437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latin typeface="Calibri" pitchFamily="34" charset="0"/>
              </a:rPr>
              <a:t>Inst. Math &amp;Appl.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943100" y="2251075"/>
            <a:ext cx="7651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984807"/>
                </a:solidFill>
                <a:latin typeface="Calibri" pitchFamily="34" charset="0"/>
              </a:rPr>
              <a:t>Wise Owl Cafe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" y="5780"/>
            <a:ext cx="1143000" cy="2616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984807"/>
                </a:solidFill>
                <a:latin typeface="Calibri" pitchFamily="34" charset="0"/>
              </a:rPr>
              <a:t>Dunn Brothers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77000" y="6400800"/>
            <a:ext cx="741363" cy="2616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err="1">
                <a:solidFill>
                  <a:srgbClr val="984807"/>
                </a:solidFill>
                <a:latin typeface="Calibri" pitchFamily="34" charset="0"/>
              </a:rPr>
              <a:t>Freshii</a:t>
            </a:r>
            <a:endParaRPr lang="en-US" altLang="en-US" sz="1100" b="1" dirty="0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334" y="34465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540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8" grpId="1"/>
      <p:bldP spid="17" grpId="0"/>
      <p:bldP spid="17" grpId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911978" y="4437537"/>
            <a:ext cx="3140636" cy="154657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39725" indent="-339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en-US" altLang="en-US" sz="1500" dirty="0">
                <a:cs typeface="Arial" pitchFamily="34" charset="0"/>
              </a:rPr>
              <a:t>Hard &amp; soft materials, liquids, bio/medical, enviro/geo/</a:t>
            </a:r>
            <a:r>
              <a:rPr lang="en-US" altLang="en-US" sz="1500" dirty="0" err="1">
                <a:cs typeface="Arial" pitchFamily="34" charset="0"/>
              </a:rPr>
              <a:t>anthro</a:t>
            </a:r>
            <a:endParaRPr lang="en-US" altLang="en-US" sz="15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en-US" altLang="en-US" sz="1500" dirty="0">
                <a:cs typeface="Arial" pitchFamily="34" charset="0"/>
              </a:rPr>
              <a:t>Expert analytical services, custom methodologies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en-US" altLang="en-US" sz="1500" dirty="0">
                <a:cs typeface="Arial" pitchFamily="34" charset="0"/>
              </a:rPr>
              <a:t>External collaborations</a:t>
            </a:r>
          </a:p>
          <a:p>
            <a:pPr eaLnBrk="1" hangingPunct="1">
              <a:spcBef>
                <a:spcPct val="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en-US" altLang="en-US" sz="1500" dirty="0">
                <a:cs typeface="Arial" pitchFamily="34" charset="0"/>
              </a:rPr>
              <a:t>Workshops &amp; short courses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60338" y="76200"/>
            <a:ext cx="93043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tabLst>
                <a:tab pos="2743200" algn="l"/>
              </a:tabLst>
              <a:defRPr/>
            </a:pP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Minnesota Characterization Facility</a:t>
            </a:r>
          </a:p>
        </p:txBody>
      </p:sp>
      <p:sp>
        <p:nvSpPr>
          <p:cNvPr id="18440" name="Text Box 75"/>
          <p:cNvSpPr txBox="1">
            <a:spLocks noChangeArrowheads="1"/>
          </p:cNvSpPr>
          <p:nvPr/>
        </p:nvSpPr>
        <p:spPr bwMode="auto">
          <a:xfrm>
            <a:off x="238125" y="5254872"/>
            <a:ext cx="2352675" cy="346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ea typeface="ＭＳ Ｐゴシック" pitchFamily="34" charset="-128"/>
              </a:rPr>
              <a:t>www.charfac.umn.edu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6618288" y="5296430"/>
            <a:ext cx="2449512" cy="1595437"/>
            <a:chOff x="323193" y="5029200"/>
            <a:chExt cx="2450158" cy="1595696"/>
          </a:xfrm>
        </p:grpSpPr>
        <p:pic>
          <p:nvPicPr>
            <p:cNvPr id="18443" name="Picture 2" descr="US Map No State Nam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7" t="5270" b="8638"/>
            <a:stretch>
              <a:fillRect/>
            </a:stretch>
          </p:blipFill>
          <p:spPr bwMode="auto">
            <a:xfrm>
              <a:off x="323193" y="5029200"/>
              <a:ext cx="2450158" cy="159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587176" y="5586502"/>
              <a:ext cx="119093" cy="10320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439499" y="6266063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083806" y="5689707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825364" y="5821491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298564" y="5873887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031793" y="5689707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1587176" y="5272126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1498253" y="6213667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647517" y="5297531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536752" y="5429315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1973040" y="5507115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1706270" y="5454719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1439499" y="5272126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1113976" y="5664303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1439499" y="5297531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1676100" y="5611907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>
              <a:off x="1555418" y="5742103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1439499" y="5638899"/>
              <a:ext cx="119094" cy="10320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1765023" y="5507115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1825364" y="5507115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1676100" y="5586502"/>
              <a:ext cx="119093" cy="10320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utoShape 28"/>
            <p:cNvSpPr>
              <a:spLocks noChangeArrowheads="1"/>
            </p:cNvSpPr>
            <p:nvPr/>
          </p:nvSpPr>
          <p:spPr bwMode="auto">
            <a:xfrm>
              <a:off x="2358905" y="5794499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2536752" y="5481710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676100" y="5454719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31"/>
            <p:cNvSpPr>
              <a:spLocks noChangeArrowheads="1"/>
            </p:cNvSpPr>
            <p:nvPr/>
          </p:nvSpPr>
          <p:spPr bwMode="auto">
            <a:xfrm>
              <a:off x="1647517" y="5481710"/>
              <a:ext cx="117506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2"/>
            <p:cNvSpPr>
              <a:spLocks noChangeArrowheads="1"/>
            </p:cNvSpPr>
            <p:nvPr/>
          </p:nvSpPr>
          <p:spPr bwMode="auto">
            <a:xfrm>
              <a:off x="431171" y="5873887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AutoShape 33"/>
            <p:cNvSpPr>
              <a:spLocks noChangeArrowheads="1"/>
            </p:cNvSpPr>
            <p:nvPr/>
          </p:nvSpPr>
          <p:spPr bwMode="auto">
            <a:xfrm>
              <a:off x="342248" y="5846895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AutoShape 34"/>
            <p:cNvSpPr>
              <a:spLocks noChangeArrowheads="1"/>
            </p:cNvSpPr>
            <p:nvPr/>
          </p:nvSpPr>
          <p:spPr bwMode="auto">
            <a:xfrm>
              <a:off x="461341" y="5167334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AutoShape 35"/>
            <p:cNvSpPr>
              <a:spLocks noChangeArrowheads="1"/>
            </p:cNvSpPr>
            <p:nvPr/>
          </p:nvSpPr>
          <p:spPr bwMode="auto">
            <a:xfrm>
              <a:off x="2387487" y="5716699"/>
              <a:ext cx="119093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73" name="AutoShape 36"/>
            <p:cNvSpPr>
              <a:spLocks noChangeArrowheads="1"/>
            </p:cNvSpPr>
            <p:nvPr/>
          </p:nvSpPr>
          <p:spPr bwMode="auto">
            <a:xfrm>
              <a:off x="2417683" y="5585811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4" name="AutoShape 37"/>
            <p:cNvSpPr>
              <a:spLocks noChangeArrowheads="1"/>
            </p:cNvSpPr>
            <p:nvPr/>
          </p:nvSpPr>
          <p:spPr bwMode="auto">
            <a:xfrm>
              <a:off x="1824903" y="5454983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5" name="AutoShape 38"/>
            <p:cNvSpPr>
              <a:spLocks noChangeArrowheads="1"/>
            </p:cNvSpPr>
            <p:nvPr/>
          </p:nvSpPr>
          <p:spPr bwMode="auto">
            <a:xfrm>
              <a:off x="2328766" y="5768971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6" name="AutoShape 39"/>
            <p:cNvSpPr>
              <a:spLocks noChangeArrowheads="1"/>
            </p:cNvSpPr>
            <p:nvPr/>
          </p:nvSpPr>
          <p:spPr bwMode="auto">
            <a:xfrm>
              <a:off x="1498874" y="5925965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40"/>
            <p:cNvSpPr>
              <a:spLocks noChangeArrowheads="1"/>
            </p:cNvSpPr>
            <p:nvPr/>
          </p:nvSpPr>
          <p:spPr bwMode="auto">
            <a:xfrm>
              <a:off x="1558152" y="6318450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AutoShape 41"/>
            <p:cNvSpPr>
              <a:spLocks noChangeArrowheads="1"/>
            </p:cNvSpPr>
            <p:nvPr/>
          </p:nvSpPr>
          <p:spPr bwMode="auto">
            <a:xfrm>
              <a:off x="1587791" y="5428817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AutoShape 42"/>
            <p:cNvSpPr>
              <a:spLocks noChangeArrowheads="1"/>
            </p:cNvSpPr>
            <p:nvPr/>
          </p:nvSpPr>
          <p:spPr bwMode="auto">
            <a:xfrm>
              <a:off x="1617430" y="5507314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AutoShape 43"/>
            <p:cNvSpPr>
              <a:spLocks noChangeArrowheads="1"/>
            </p:cNvSpPr>
            <p:nvPr/>
          </p:nvSpPr>
          <p:spPr bwMode="auto">
            <a:xfrm>
              <a:off x="1617430" y="5454983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AutoShape 44"/>
            <p:cNvSpPr>
              <a:spLocks noChangeArrowheads="1"/>
            </p:cNvSpPr>
            <p:nvPr/>
          </p:nvSpPr>
          <p:spPr bwMode="auto">
            <a:xfrm>
              <a:off x="1528423" y="5454719"/>
              <a:ext cx="119094" cy="1047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82" name="AutoShape 45"/>
            <p:cNvSpPr>
              <a:spLocks noChangeArrowheads="1"/>
            </p:cNvSpPr>
            <p:nvPr/>
          </p:nvSpPr>
          <p:spPr bwMode="auto">
            <a:xfrm>
              <a:off x="2091654" y="5664308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AutoShape 46"/>
            <p:cNvSpPr>
              <a:spLocks noChangeArrowheads="1"/>
            </p:cNvSpPr>
            <p:nvPr/>
          </p:nvSpPr>
          <p:spPr bwMode="auto">
            <a:xfrm>
              <a:off x="1877389" y="5614158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AutoShape 47"/>
            <p:cNvSpPr>
              <a:spLocks noChangeArrowheads="1"/>
            </p:cNvSpPr>
            <p:nvPr/>
          </p:nvSpPr>
          <p:spPr bwMode="auto">
            <a:xfrm>
              <a:off x="2476961" y="5559646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AutoShape 48"/>
            <p:cNvSpPr>
              <a:spLocks noChangeArrowheads="1"/>
            </p:cNvSpPr>
            <p:nvPr/>
          </p:nvSpPr>
          <p:spPr bwMode="auto">
            <a:xfrm>
              <a:off x="2417683" y="5559646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6" name="AutoShape 49"/>
            <p:cNvSpPr>
              <a:spLocks noChangeArrowheads="1"/>
            </p:cNvSpPr>
            <p:nvPr/>
          </p:nvSpPr>
          <p:spPr bwMode="auto">
            <a:xfrm>
              <a:off x="1498874" y="6292284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7" name="AutoShape 50"/>
            <p:cNvSpPr>
              <a:spLocks noChangeArrowheads="1"/>
            </p:cNvSpPr>
            <p:nvPr/>
          </p:nvSpPr>
          <p:spPr bwMode="auto">
            <a:xfrm>
              <a:off x="461508" y="5978296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8" name="AutoShape 51"/>
            <p:cNvSpPr>
              <a:spLocks noChangeArrowheads="1"/>
            </p:cNvSpPr>
            <p:nvPr/>
          </p:nvSpPr>
          <p:spPr bwMode="auto">
            <a:xfrm>
              <a:off x="2062015" y="5899799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9" name="AutoShape 52"/>
            <p:cNvSpPr>
              <a:spLocks noChangeArrowheads="1"/>
            </p:cNvSpPr>
            <p:nvPr/>
          </p:nvSpPr>
          <p:spPr bwMode="auto">
            <a:xfrm>
              <a:off x="2299127" y="5690474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AutoShape 53"/>
            <p:cNvSpPr>
              <a:spLocks noChangeArrowheads="1"/>
            </p:cNvSpPr>
            <p:nvPr/>
          </p:nvSpPr>
          <p:spPr bwMode="auto">
            <a:xfrm>
              <a:off x="2062015" y="5559646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1" name="AutoShape 54"/>
            <p:cNvSpPr>
              <a:spLocks noChangeArrowheads="1"/>
            </p:cNvSpPr>
            <p:nvPr/>
          </p:nvSpPr>
          <p:spPr bwMode="auto">
            <a:xfrm>
              <a:off x="1765625" y="5611977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2" name="AutoShape 55"/>
            <p:cNvSpPr>
              <a:spLocks noChangeArrowheads="1"/>
            </p:cNvSpPr>
            <p:nvPr/>
          </p:nvSpPr>
          <p:spPr bwMode="auto">
            <a:xfrm>
              <a:off x="1676708" y="5559646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3" name="AutoShape 56"/>
            <p:cNvSpPr>
              <a:spLocks noChangeArrowheads="1"/>
            </p:cNvSpPr>
            <p:nvPr/>
          </p:nvSpPr>
          <p:spPr bwMode="auto">
            <a:xfrm>
              <a:off x="2447322" y="5481149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4" name="AutoShape 57"/>
            <p:cNvSpPr>
              <a:spLocks noChangeArrowheads="1"/>
            </p:cNvSpPr>
            <p:nvPr/>
          </p:nvSpPr>
          <p:spPr bwMode="auto">
            <a:xfrm>
              <a:off x="431869" y="5899799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5" name="AutoShape 58"/>
            <p:cNvSpPr>
              <a:spLocks noChangeArrowheads="1"/>
            </p:cNvSpPr>
            <p:nvPr/>
          </p:nvSpPr>
          <p:spPr bwMode="auto">
            <a:xfrm>
              <a:off x="2447322" y="5533480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6" name="AutoShape 59"/>
            <p:cNvSpPr>
              <a:spLocks noChangeArrowheads="1"/>
            </p:cNvSpPr>
            <p:nvPr/>
          </p:nvSpPr>
          <p:spPr bwMode="auto">
            <a:xfrm>
              <a:off x="372591" y="5716640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7" name="AutoShape 60"/>
            <p:cNvSpPr>
              <a:spLocks noChangeArrowheads="1"/>
            </p:cNvSpPr>
            <p:nvPr/>
          </p:nvSpPr>
          <p:spPr bwMode="auto">
            <a:xfrm>
              <a:off x="550425" y="5140995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8" name="AutoShape 61"/>
            <p:cNvSpPr>
              <a:spLocks noChangeArrowheads="1"/>
            </p:cNvSpPr>
            <p:nvPr/>
          </p:nvSpPr>
          <p:spPr bwMode="auto">
            <a:xfrm>
              <a:off x="1765625" y="5454983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AutoShape 62"/>
            <p:cNvSpPr>
              <a:spLocks noChangeArrowheads="1"/>
            </p:cNvSpPr>
            <p:nvPr/>
          </p:nvSpPr>
          <p:spPr bwMode="auto">
            <a:xfrm>
              <a:off x="1558152" y="6239953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0" name="AutoShape 63"/>
            <p:cNvSpPr>
              <a:spLocks noChangeArrowheads="1"/>
            </p:cNvSpPr>
            <p:nvPr/>
          </p:nvSpPr>
          <p:spPr bwMode="auto">
            <a:xfrm>
              <a:off x="2506600" y="5376486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1" name="AutoShape 64"/>
            <p:cNvSpPr>
              <a:spLocks noChangeArrowheads="1"/>
            </p:cNvSpPr>
            <p:nvPr/>
          </p:nvSpPr>
          <p:spPr bwMode="auto">
            <a:xfrm>
              <a:off x="2595517" y="5428817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2" name="Rectangle 66"/>
            <p:cNvSpPr>
              <a:spLocks noChangeArrowheads="1"/>
            </p:cNvSpPr>
            <p:nvPr/>
          </p:nvSpPr>
          <p:spPr bwMode="auto">
            <a:xfrm>
              <a:off x="334951" y="6317190"/>
              <a:ext cx="184585" cy="307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68" tIns="45685" rIns="91368" bIns="45685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 i="1">
                <a:ea typeface="ＭＳ Ｐゴシック" pitchFamily="34" charset="-128"/>
              </a:endParaRPr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2543103" y="5408674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375594" y="5754805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Isosceles Triangle 71"/>
            <p:cNvSpPr>
              <a:spLocks noChangeAspect="1"/>
            </p:cNvSpPr>
            <p:nvPr/>
          </p:nvSpPr>
          <p:spPr>
            <a:xfrm>
              <a:off x="359715" y="5745278"/>
              <a:ext cx="69868" cy="61923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Isosceles Triangle 72"/>
            <p:cNvSpPr>
              <a:spLocks noChangeAspect="1"/>
            </p:cNvSpPr>
            <p:nvPr/>
          </p:nvSpPr>
          <p:spPr>
            <a:xfrm>
              <a:off x="323193" y="5716699"/>
              <a:ext cx="71456" cy="61923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Isosceles Triangle 73"/>
            <p:cNvSpPr>
              <a:spLocks noChangeAspect="1"/>
            </p:cNvSpPr>
            <p:nvPr/>
          </p:nvSpPr>
          <p:spPr>
            <a:xfrm>
              <a:off x="1655456" y="5537282"/>
              <a:ext cx="71457" cy="61922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Isosceles Triangle 74"/>
            <p:cNvSpPr>
              <a:spLocks noChangeAspect="1"/>
            </p:cNvSpPr>
            <p:nvPr/>
          </p:nvSpPr>
          <p:spPr>
            <a:xfrm>
              <a:off x="1657045" y="6015197"/>
              <a:ext cx="69868" cy="6351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Isosceles Triangle 75"/>
            <p:cNvSpPr>
              <a:spLocks noChangeAspect="1"/>
            </p:cNvSpPr>
            <p:nvPr/>
          </p:nvSpPr>
          <p:spPr>
            <a:xfrm>
              <a:off x="1004410" y="6159683"/>
              <a:ext cx="71457" cy="6351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Isosceles Triangle 76"/>
            <p:cNvSpPr>
              <a:spLocks noChangeAspect="1"/>
            </p:cNvSpPr>
            <p:nvPr/>
          </p:nvSpPr>
          <p:spPr>
            <a:xfrm>
              <a:off x="2414481" y="5642074"/>
              <a:ext cx="71457" cy="61922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2068315" y="6035838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12" name="AutoShape 46"/>
            <p:cNvSpPr>
              <a:spLocks noChangeArrowheads="1"/>
            </p:cNvSpPr>
            <p:nvPr/>
          </p:nvSpPr>
          <p:spPr bwMode="auto">
            <a:xfrm>
              <a:off x="1854542" y="5663763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3" name="AutoShape 64"/>
            <p:cNvSpPr>
              <a:spLocks noChangeArrowheads="1"/>
            </p:cNvSpPr>
            <p:nvPr/>
          </p:nvSpPr>
          <p:spPr bwMode="auto">
            <a:xfrm>
              <a:off x="2588107" y="5460434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5-Point Star 80"/>
            <p:cNvSpPr/>
            <p:nvPr/>
          </p:nvSpPr>
          <p:spPr>
            <a:xfrm>
              <a:off x="1468082" y="5546809"/>
              <a:ext cx="88923" cy="778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1584000" y="6310520"/>
              <a:ext cx="88923" cy="7780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Isosceles Triangle 82"/>
            <p:cNvSpPr>
              <a:spLocks noChangeAspect="1"/>
            </p:cNvSpPr>
            <p:nvPr/>
          </p:nvSpPr>
          <p:spPr>
            <a:xfrm>
              <a:off x="2308091" y="6326398"/>
              <a:ext cx="71456" cy="61923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Isosceles Triangle 83"/>
            <p:cNvSpPr>
              <a:spLocks noChangeAspect="1"/>
            </p:cNvSpPr>
            <p:nvPr/>
          </p:nvSpPr>
          <p:spPr>
            <a:xfrm>
              <a:off x="1506192" y="5640486"/>
              <a:ext cx="71457" cy="6351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5-Point Star 84"/>
            <p:cNvSpPr/>
            <p:nvPr/>
          </p:nvSpPr>
          <p:spPr>
            <a:xfrm>
              <a:off x="1010761" y="5343576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/>
          </p:nvSpPr>
          <p:spPr>
            <a:xfrm>
              <a:off x="2061963" y="5542045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2436712" y="5449955"/>
              <a:ext cx="88923" cy="7780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/>
          </p:nvSpPr>
          <p:spPr>
            <a:xfrm>
              <a:off x="1469670" y="5454719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5-Point Star 88"/>
            <p:cNvSpPr/>
            <p:nvPr/>
          </p:nvSpPr>
          <p:spPr>
            <a:xfrm>
              <a:off x="1485549" y="5757980"/>
              <a:ext cx="88923" cy="7780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23" name="AutoShape 58"/>
            <p:cNvSpPr>
              <a:spLocks noChangeArrowheads="1"/>
            </p:cNvSpPr>
            <p:nvPr/>
          </p:nvSpPr>
          <p:spPr bwMode="auto">
            <a:xfrm>
              <a:off x="2496720" y="5524758"/>
              <a:ext cx="88917" cy="681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1" name="5-Point Star 90"/>
            <p:cNvSpPr/>
            <p:nvPr/>
          </p:nvSpPr>
          <p:spPr>
            <a:xfrm>
              <a:off x="1212427" y="5467421"/>
              <a:ext cx="88923" cy="778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5-Point Star 91"/>
            <p:cNvSpPr/>
            <p:nvPr/>
          </p:nvSpPr>
          <p:spPr>
            <a:xfrm>
              <a:off x="1817424" y="6175561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Isosceles Triangle 93"/>
            <p:cNvSpPr>
              <a:spLocks noChangeAspect="1"/>
            </p:cNvSpPr>
            <p:nvPr/>
          </p:nvSpPr>
          <p:spPr>
            <a:xfrm>
              <a:off x="1125091" y="5769095"/>
              <a:ext cx="71457" cy="61922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Isosceles Triangle 94"/>
            <p:cNvSpPr>
              <a:spLocks noChangeAspect="1"/>
            </p:cNvSpPr>
            <p:nvPr/>
          </p:nvSpPr>
          <p:spPr>
            <a:xfrm>
              <a:off x="1479198" y="5775446"/>
              <a:ext cx="71456" cy="61922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Isosceles Triangle 95"/>
            <p:cNvSpPr>
              <a:spLocks noChangeAspect="1"/>
            </p:cNvSpPr>
            <p:nvPr/>
          </p:nvSpPr>
          <p:spPr>
            <a:xfrm>
              <a:off x="423231" y="5926283"/>
              <a:ext cx="69868" cy="6351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5-Point Star 96"/>
            <p:cNvSpPr/>
            <p:nvPr/>
          </p:nvSpPr>
          <p:spPr>
            <a:xfrm>
              <a:off x="1661808" y="5537282"/>
              <a:ext cx="88923" cy="778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2071491" y="5908818"/>
              <a:ext cx="88923" cy="778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Isosceles Triangle 98"/>
            <p:cNvSpPr>
              <a:spLocks noChangeAspect="1"/>
            </p:cNvSpPr>
            <p:nvPr/>
          </p:nvSpPr>
          <p:spPr>
            <a:xfrm>
              <a:off x="2120717" y="5885001"/>
              <a:ext cx="71456" cy="6351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5-Point Star 99"/>
            <p:cNvSpPr/>
            <p:nvPr/>
          </p:nvSpPr>
          <p:spPr>
            <a:xfrm>
              <a:off x="1601467" y="5381682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/>
          </p:nvSpPr>
          <p:spPr>
            <a:xfrm>
              <a:off x="1847595" y="5484886"/>
              <a:ext cx="88923" cy="7780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Isosceles Triangle 101"/>
            <p:cNvSpPr>
              <a:spLocks noChangeAspect="1"/>
            </p:cNvSpPr>
            <p:nvPr/>
          </p:nvSpPr>
          <p:spPr>
            <a:xfrm>
              <a:off x="1482374" y="6123165"/>
              <a:ext cx="71456" cy="6351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5-Point Star 102"/>
            <p:cNvSpPr/>
            <p:nvPr/>
          </p:nvSpPr>
          <p:spPr>
            <a:xfrm>
              <a:off x="2112777" y="6213667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5-Point Star 103"/>
            <p:cNvSpPr/>
            <p:nvPr/>
          </p:nvSpPr>
          <p:spPr>
            <a:xfrm>
              <a:off x="2233459" y="5811964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/>
          </p:nvSpPr>
          <p:spPr>
            <a:xfrm>
              <a:off x="1083806" y="5611907"/>
              <a:ext cx="88923" cy="7780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/>
          </p:nvSpPr>
          <p:spPr>
            <a:xfrm>
              <a:off x="1988919" y="5791324"/>
              <a:ext cx="88923" cy="778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2411306" y="5662715"/>
              <a:ext cx="88923" cy="77801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2077843" y="6048540"/>
              <a:ext cx="88923" cy="778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1614170" y="5486474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5-Point Star 109"/>
            <p:cNvSpPr/>
            <p:nvPr/>
          </p:nvSpPr>
          <p:spPr>
            <a:xfrm>
              <a:off x="1630050" y="5469008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1593528" y="5448368"/>
              <a:ext cx="88923" cy="7938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228935" y="2219860"/>
            <a:ext cx="1949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XPS, UPS, cluster beam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5083366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Clientele: “Like a national lab”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970598" y="2522757"/>
            <a:ext cx="155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Dual-beam FIB/SEM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59158"/>
            <a:ext cx="5530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Other pertinent facilities on campus</a:t>
            </a:r>
            <a:r>
              <a:rPr lang="en-US" sz="1200" b="1" dirty="0"/>
              <a:t>:</a:t>
            </a:r>
          </a:p>
          <a:p>
            <a:r>
              <a:rPr lang="en-US" sz="1200" dirty="0"/>
              <a:t>State-of-the-art light microscopy (</a:t>
            </a:r>
            <a:r>
              <a:rPr lang="en-US" sz="1200" dirty="0" err="1"/>
              <a:t>superresolution</a:t>
            </a:r>
            <a:r>
              <a:rPr lang="en-US" sz="1200" dirty="0"/>
              <a:t>, etc.) 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</a:t>
            </a:r>
            <a:r>
              <a:rPr lang="en-US" sz="1200" b="1" dirty="0"/>
              <a:t>University Imaging Center</a:t>
            </a:r>
          </a:p>
          <a:p>
            <a:r>
              <a:rPr lang="en-US" sz="1200" dirty="0"/>
              <a:t>Rheology/DSC/TGA, NMR, Mass </a:t>
            </a:r>
            <a:r>
              <a:rPr lang="en-US" sz="1200" dirty="0" err="1"/>
              <a:t>spectrom</a:t>
            </a:r>
            <a:r>
              <a:rPr lang="en-US" sz="1200" dirty="0"/>
              <a:t>., X-ray tomography/electron microprobe   </a:t>
            </a:r>
          </a:p>
          <a:p>
            <a:r>
              <a:rPr lang="en-US" sz="1200" dirty="0"/>
              <a:t>Micro-/</a:t>
            </a:r>
            <a:r>
              <a:rPr lang="en-US" sz="1200" dirty="0" err="1"/>
              <a:t>Nano</a:t>
            </a:r>
            <a:r>
              <a:rPr lang="en-US" sz="1200" dirty="0"/>
              <a:t>-fabrication, Bioprocessing (fermentation, etc.)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51132" y="3054824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Small-angle X-ray scattering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4"/>
          <a:srcRect r="2864"/>
          <a:stretch/>
        </p:blipFill>
        <p:spPr>
          <a:xfrm>
            <a:off x="7256525" y="3331301"/>
            <a:ext cx="1711200" cy="1613158"/>
          </a:xfrm>
          <a:prstGeom prst="rect">
            <a:avLst/>
          </a:prstGeom>
          <a:ln w="28575">
            <a:solidFill>
              <a:srgbClr val="9900CC"/>
            </a:solidFill>
          </a:ln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3356" r="-300" b="372"/>
          <a:stretch/>
        </p:blipFill>
        <p:spPr bwMode="auto">
          <a:xfrm>
            <a:off x="7408863" y="689751"/>
            <a:ext cx="1673232" cy="1540297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</p:pic>
      <p:pic>
        <p:nvPicPr>
          <p:cNvPr id="119" name="Picture 2" descr="https://www.fei.com/uploadedImages/FEISite/Pages/Products/DualBeam/Helios/FEI_Helios_G4_UX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19729" b="15533"/>
          <a:stretch/>
        </p:blipFill>
        <p:spPr bwMode="auto">
          <a:xfrm>
            <a:off x="5327366" y="1670317"/>
            <a:ext cx="1674747" cy="2352531"/>
          </a:xfrm>
          <a:prstGeom prst="rect">
            <a:avLst/>
          </a:prstGeom>
          <a:noFill/>
          <a:ln w="28575">
            <a:solidFill>
              <a:srgbClr val="99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0501" y="1039426"/>
            <a:ext cx="1853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900CC"/>
                </a:solidFill>
              </a:rPr>
              <a:t>Newest systems</a:t>
            </a:r>
          </a:p>
        </p:txBody>
      </p:sp>
      <p:sp>
        <p:nvSpPr>
          <p:cNvPr id="120" name="Text Box 4"/>
          <p:cNvSpPr txBox="1">
            <a:spLocks noChangeArrowheads="1"/>
          </p:cNvSpPr>
          <p:nvPr/>
        </p:nvSpPr>
        <p:spPr bwMode="auto">
          <a:xfrm>
            <a:off x="7192" y="695943"/>
            <a:ext cx="5588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dirty="0"/>
              <a:t>&gt;$20 million of equipment (replacement value)</a:t>
            </a:r>
          </a:p>
          <a:p>
            <a:pPr marL="239713" indent="-239713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dirty="0">
                <a:solidFill>
                  <a:srgbClr val="A50021"/>
                </a:solidFill>
              </a:rPr>
              <a:t>Electron microscopes: 6 TEM, 5 SEM/FIB, cryogenic/analytical</a:t>
            </a:r>
          </a:p>
          <a:p>
            <a:pPr marL="239713" indent="-239713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dirty="0">
                <a:solidFill>
                  <a:srgbClr val="A50021"/>
                </a:solidFill>
              </a:rPr>
              <a:t>X-ray scattering: 7 wide-, 1 small-angle, 2 micro, variable Temp</a:t>
            </a:r>
          </a:p>
          <a:p>
            <a:pPr marL="239713" indent="-239713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dirty="0">
                <a:solidFill>
                  <a:srgbClr val="A50021"/>
                </a:solidFill>
              </a:rPr>
              <a:t>Proximal </a:t>
            </a:r>
            <a:r>
              <a:rPr lang="en-US" sz="1400" dirty="0" err="1">
                <a:solidFill>
                  <a:srgbClr val="A50021"/>
                </a:solidFill>
              </a:rPr>
              <a:t>nanoprobes</a:t>
            </a:r>
            <a:r>
              <a:rPr lang="en-US" sz="1400" dirty="0">
                <a:solidFill>
                  <a:srgbClr val="A50021"/>
                </a:solidFill>
              </a:rPr>
              <a:t>: 4 AFM, STM, </a:t>
            </a:r>
            <a:r>
              <a:rPr lang="en-US" sz="1400" dirty="0" err="1">
                <a:solidFill>
                  <a:srgbClr val="A50021"/>
                </a:solidFill>
              </a:rPr>
              <a:t>profilom</a:t>
            </a:r>
            <a:r>
              <a:rPr lang="en-US" sz="1400" dirty="0">
                <a:solidFill>
                  <a:srgbClr val="A50021"/>
                </a:solidFill>
              </a:rPr>
              <a:t>., 4 </a:t>
            </a:r>
            <a:r>
              <a:rPr lang="en-US" sz="1400" dirty="0" err="1">
                <a:solidFill>
                  <a:srgbClr val="A50021"/>
                </a:solidFill>
              </a:rPr>
              <a:t>indentors</a:t>
            </a:r>
            <a:endParaRPr lang="en-US" sz="1400" dirty="0">
              <a:solidFill>
                <a:srgbClr val="A50021"/>
              </a:solidFill>
            </a:endParaRPr>
          </a:p>
          <a:p>
            <a:pPr marL="239713" indent="-239713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dirty="0">
                <a:solidFill>
                  <a:srgbClr val="A50021"/>
                </a:solidFill>
              </a:rPr>
              <a:t>Surface analytical: XPS/UPS/Auger, sputter, </a:t>
            </a:r>
            <a:r>
              <a:rPr lang="en-US" sz="1400" dirty="0" err="1">
                <a:solidFill>
                  <a:srgbClr val="A50021"/>
                </a:solidFill>
              </a:rPr>
              <a:t>microtensiom</a:t>
            </a:r>
            <a:r>
              <a:rPr lang="en-US" sz="1400" dirty="0">
                <a:solidFill>
                  <a:srgbClr val="A50021"/>
                </a:solidFill>
              </a:rPr>
              <a:t>.</a:t>
            </a:r>
          </a:p>
          <a:p>
            <a:pPr marL="239713" indent="-239713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1400" dirty="0">
                <a:solidFill>
                  <a:srgbClr val="A50021"/>
                </a:solidFill>
              </a:rPr>
              <a:t>Chemical </a:t>
            </a:r>
            <a:r>
              <a:rPr lang="en-US" sz="1400" dirty="0" err="1">
                <a:solidFill>
                  <a:srgbClr val="A50021"/>
                </a:solidFill>
              </a:rPr>
              <a:t>spectro</a:t>
            </a:r>
            <a:r>
              <a:rPr lang="en-US" sz="1400" dirty="0">
                <a:solidFill>
                  <a:srgbClr val="A50021"/>
                </a:solidFill>
              </a:rPr>
              <a:t>/microscopy: confocal Raman, FTIR/ATR</a:t>
            </a:r>
          </a:p>
          <a:p>
            <a:pPr marL="239713" indent="-239713" eaLnBrk="1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1400" dirty="0">
                <a:solidFill>
                  <a:srgbClr val="A50021"/>
                </a:solidFill>
              </a:rPr>
              <a:t>Thin film analysis: RBS w/PIXE/</a:t>
            </a:r>
            <a:r>
              <a:rPr lang="en-US" sz="1400" dirty="0" err="1">
                <a:solidFill>
                  <a:srgbClr val="A50021"/>
                </a:solidFill>
              </a:rPr>
              <a:t>FReS</a:t>
            </a:r>
            <a:r>
              <a:rPr lang="en-US" sz="1400" dirty="0">
                <a:solidFill>
                  <a:srgbClr val="A50021"/>
                </a:solidFill>
              </a:rPr>
              <a:t>, </a:t>
            </a:r>
            <a:r>
              <a:rPr lang="en-US" sz="1400" dirty="0" err="1">
                <a:solidFill>
                  <a:srgbClr val="A50021"/>
                </a:solidFill>
              </a:rPr>
              <a:t>spectrosc</a:t>
            </a:r>
            <a:r>
              <a:rPr lang="en-US" sz="1400" dirty="0">
                <a:solidFill>
                  <a:srgbClr val="A50021"/>
                </a:solidFill>
              </a:rPr>
              <a:t>. </a:t>
            </a:r>
            <a:r>
              <a:rPr lang="en-US" sz="1400" dirty="0" err="1">
                <a:solidFill>
                  <a:srgbClr val="A50021"/>
                </a:solidFill>
              </a:rPr>
              <a:t>ellipsom</a:t>
            </a:r>
            <a:r>
              <a:rPr lang="en-US" sz="1400" dirty="0">
                <a:solidFill>
                  <a:srgbClr val="A50021"/>
                </a:solidFill>
              </a:rPr>
              <a:t>.</a:t>
            </a:r>
            <a:endParaRPr lang="en-US" sz="1500" dirty="0">
              <a:solidFill>
                <a:srgbClr val="A5002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~11 FTE scientific staff (permanent)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~600 research users/</a:t>
            </a:r>
            <a:r>
              <a:rPr lang="en-US" sz="1600" dirty="0" err="1"/>
              <a:t>yr</a:t>
            </a:r>
            <a:r>
              <a:rPr lang="en-US" sz="1600" dirty="0"/>
              <a:t>, ~100 external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~135 faculty users from ~35 UMN departments/units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~250 students/</a:t>
            </a:r>
            <a:r>
              <a:rPr lang="en-US" sz="1600" dirty="0" err="1"/>
              <a:t>yr</a:t>
            </a:r>
            <a:r>
              <a:rPr lang="en-US" sz="1600" dirty="0"/>
              <a:t> in curricular classes &amp; short courses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~50 companies per year 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0000"/>
                </a:solidFill>
              </a:rPr>
              <a:t>~20 external academic 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1600" dirty="0">
                <a:solidFill>
                  <a:srgbClr val="FF0000"/>
                </a:solidFill>
              </a:rPr>
              <a:t>        institutions per year</a:t>
            </a:r>
          </a:p>
        </p:txBody>
      </p:sp>
    </p:spTree>
    <p:extLst>
      <p:ext uri="{BB962C8B-B14F-4D97-AF65-F5344CB8AC3E}">
        <p14:creationId xmlns:p14="http://schemas.microsoft.com/office/powerpoint/2010/main" val="29791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004" y="1219200"/>
            <a:ext cx="7874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proficiency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with, analytical methods,             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  (whether new modalities or ones we have not used much, or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correlative methods, i.e., multiple techniques).</a:t>
            </a:r>
          </a:p>
          <a:p>
            <a:pPr marL="227013" indent="-227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Develop new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analytical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methodologies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expand utility.                        (thereby attract users / clients / collaborators)</a:t>
            </a:r>
          </a:p>
          <a:p>
            <a:pPr marL="227013" indent="-227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Obtain interesting / challenging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samples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                                                  (We are analytical scientists not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synthesists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 engineers.)</a:t>
            </a:r>
          </a:p>
          <a:p>
            <a:pPr marL="227013" indent="-2270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Provide 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technological context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  <a:cs typeface="Arial" pitchFamily="34" charset="0"/>
              </a:rPr>
              <a:t>for methods research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(synergistic with proprietary work we </a:t>
            </a:r>
            <a:r>
              <a:rPr lang="en-US" sz="2000">
                <a:latin typeface="Arial" pitchFamily="34" charset="0"/>
                <a:cs typeface="Arial" pitchFamily="34" charset="0"/>
              </a:rPr>
              <a:t>do).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27013" indent="-227013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0" y="269557"/>
            <a:ext cx="906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Motivations in </a:t>
            </a:r>
            <a:r>
              <a:rPr lang="en-US" sz="26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CharFac’s</a:t>
            </a: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industry collaborations</a:t>
            </a:r>
            <a:endParaRPr lang="en-US" sz="2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1074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210" name="Group 2"/>
          <p:cNvGraphicFramePr>
            <a:graphicFrameLocks noGrp="1"/>
          </p:cNvGraphicFramePr>
          <p:nvPr>
            <p:extLst/>
          </p:nvPr>
        </p:nvGraphicFramePr>
        <p:xfrm>
          <a:off x="914401" y="1692902"/>
          <a:ext cx="8077200" cy="4265632"/>
        </p:xfrm>
        <a:graphic>
          <a:graphicData uri="http://schemas.openxmlformats.org/drawingml/2006/table">
            <a:tbl>
              <a:tblPr/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Chris 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Frethem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SEM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cryo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and bio/soft material emphasis)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Javier Garcia-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Barriocanal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XRD, Small-angle X-Ray scattering,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IBA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Bob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Hafner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High-contrast and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cryo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TEM (bio, soft materials emphasis)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Greg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Haugstad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AFM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Ion beam analysis (IBA: RBS, PIXE,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FReS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 &amp; related)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Dr. Jong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Jeong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(0.15 FTE)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Titan TEM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Han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Seung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Lee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SEM/TEM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cryo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emphasis),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Small-angle X-Ray scattering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Bing Luo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Confocal Raman/FTIR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</a:rPr>
                        <a:t>XPS,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micro-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</a:rPr>
                        <a:t>contact angle, Auger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Jason Myers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FEG-TEM (HR/STEM/EDS/EELS), FIB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John Nelson (0.1 FTE)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Nano/micro-mechanical, stylus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profilometry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Geoff Rojas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</a:rPr>
                        <a:t>Auger, UPS/XPS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STM/AFM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Nick Seaton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SEM (hard materials emphasis), FIB, EDS/EBSD/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cathodolum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Dr. Seema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Thakral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(0.6 FTE)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XRD, Small-angle X-Ray scattering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Dr. Wei Zhang (0.45 FTE)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Cryo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FEG-TEM, 3D reconstruction, tomography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Fang Zhou, MS</a:t>
                      </a:r>
                    </a:p>
                  </a:txBody>
                  <a:tcPr marL="91368" marR="91368" marT="45664" marB="4566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 EM specimen prep,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cryo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microtomy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, TEM (bio, soft material)</a:t>
                      </a:r>
                    </a:p>
                  </a:txBody>
                  <a:tcPr marL="91368" marR="91368" marT="45664" marB="4566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153" name="Text Box 52"/>
          <p:cNvSpPr txBox="1">
            <a:spLocks noChangeArrowheads="1"/>
          </p:cNvSpPr>
          <p:nvPr/>
        </p:nvSpPr>
        <p:spPr bwMode="auto">
          <a:xfrm>
            <a:off x="7875588" y="820738"/>
            <a:ext cx="184150" cy="366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1368" tIns="45685" rIns="91368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631602" y="41275"/>
            <a:ext cx="51564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68" tIns="45685" rIns="91368" bIns="45685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CharFac Technical Staff </a:t>
            </a:r>
            <a:endParaRPr lang="en-US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0513" name="Text Box 54"/>
          <p:cNvSpPr txBox="1">
            <a:spLocks noChangeArrowheads="1"/>
          </p:cNvSpPr>
          <p:nvPr/>
        </p:nvSpPr>
        <p:spPr bwMode="auto">
          <a:xfrm>
            <a:off x="648875" y="638175"/>
            <a:ext cx="6511925" cy="83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ea typeface="ＭＳ Ｐゴシック" pitchFamily="34" charset="-128"/>
              </a:rPr>
              <a:t>13 professionals (11.3 FTE) manage 3-site capabilities.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ea typeface="ＭＳ Ｐゴシック" pitchFamily="34" charset="-128"/>
              </a:rPr>
              <a:t>Includes expert analytical services, education/training, assistance/consultation, methods development, collaboration. </a:t>
            </a:r>
          </a:p>
        </p:txBody>
      </p:sp>
      <p:sp>
        <p:nvSpPr>
          <p:cNvPr id="20514" name="Text Box 55"/>
          <p:cNvSpPr txBox="1">
            <a:spLocks noChangeArrowheads="1"/>
          </p:cNvSpPr>
          <p:nvPr/>
        </p:nvSpPr>
        <p:spPr bwMode="auto">
          <a:xfrm>
            <a:off x="2065337" y="6230774"/>
            <a:ext cx="5097463" cy="338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7" tIns="45699" rIns="91397" bIns="4569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ea typeface="ＭＳ Ｐゴシック" pitchFamily="34" charset="-128"/>
              </a:rPr>
              <a:t>Contact Information at   </a:t>
            </a:r>
            <a:r>
              <a:rPr lang="en-US" altLang="en-US" sz="1600" b="1" dirty="0">
                <a:ea typeface="ＭＳ Ｐゴシック" pitchFamily="34" charset="-128"/>
              </a:rPr>
              <a:t>www.charfac.umn.edu/staff</a:t>
            </a:r>
          </a:p>
        </p:txBody>
      </p:sp>
      <p:sp>
        <p:nvSpPr>
          <p:cNvPr id="20515" name="Text Box 56"/>
          <p:cNvSpPr txBox="1">
            <a:spLocks noChangeArrowheads="1"/>
          </p:cNvSpPr>
          <p:nvPr/>
        </p:nvSpPr>
        <p:spPr bwMode="auto">
          <a:xfrm>
            <a:off x="0" y="5738813"/>
            <a:ext cx="24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ea typeface="ＭＳ Ｐゴシック" pitchFamily="34" charset="-128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9847" y="22225"/>
            <a:ext cx="2192878" cy="1385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microscopy</a:t>
            </a:r>
          </a:p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scattering</a:t>
            </a:r>
          </a:p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probes</a:t>
            </a:r>
          </a:p>
          <a:p>
            <a:pPr>
              <a:defRPr/>
            </a:pPr>
            <a:r>
              <a:rPr lang="en-US" sz="1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Vibrational spectroscopy</a:t>
            </a:r>
          </a:p>
          <a:p>
            <a:pPr>
              <a:defRPr/>
            </a:pPr>
            <a:r>
              <a:rPr lang="en-US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Analytical</a:t>
            </a:r>
          </a:p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 analysis</a:t>
            </a:r>
          </a:p>
        </p:txBody>
      </p:sp>
    </p:spTree>
    <p:extLst>
      <p:ext uri="{BB962C8B-B14F-4D97-AF65-F5344CB8AC3E}">
        <p14:creationId xmlns:p14="http://schemas.microsoft.com/office/powerpoint/2010/main" val="31623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13981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968" y="1169794"/>
            <a:ext cx="82400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/>
              <a:t>Broadly talented</a:t>
            </a:r>
            <a:r>
              <a:rPr lang="en-US" b="1" dirty="0"/>
              <a:t>: </a:t>
            </a:r>
            <a:r>
              <a:rPr lang="en-US" dirty="0"/>
              <a:t>Expertise in</a:t>
            </a:r>
            <a:r>
              <a:rPr lang="en-US" b="1" dirty="0"/>
              <a:t> </a:t>
            </a:r>
          </a:p>
          <a:p>
            <a:pPr marL="512763" lvl="1" indent="-228600">
              <a:buFont typeface="+mj-lt"/>
              <a:buAutoNum type="romanLcPeriod"/>
            </a:pPr>
            <a:r>
              <a:rPr lang="en-US" b="1" dirty="0">
                <a:solidFill>
                  <a:srgbClr val="0000FF"/>
                </a:solidFill>
              </a:rPr>
              <a:t>correlative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methods including imaging, spectroscopy, and/or others (e.g., mechanical) that co-register datasets combining disparate information;</a:t>
            </a:r>
          </a:p>
          <a:p>
            <a:pPr marL="512763" lvl="1" indent="-228600">
              <a:buFont typeface="+mj-lt"/>
              <a:buAutoNum type="romanLcPeriod"/>
            </a:pPr>
            <a:r>
              <a:rPr lang="en-US" b="1" dirty="0">
                <a:solidFill>
                  <a:srgbClr val="0000FF"/>
                </a:solidFill>
              </a:rPr>
              <a:t>hyperspectral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imaging – spectral data interlaced with imaging within a single instrument); </a:t>
            </a:r>
          </a:p>
          <a:p>
            <a:pPr marL="512763" lvl="1" indent="-228600">
              <a:buFont typeface="+mj-lt"/>
              <a:buAutoNum type="romanLcPeriod"/>
            </a:pPr>
            <a:r>
              <a:rPr lang="en-US" dirty="0"/>
              <a:t>data management and </a:t>
            </a:r>
            <a:r>
              <a:rPr lang="en-US" b="1" dirty="0">
                <a:solidFill>
                  <a:srgbClr val="0000FF"/>
                </a:solidFill>
              </a:rPr>
              <a:t>informatics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handle orders-of-magnitude larger datasets (“big data”); </a:t>
            </a:r>
          </a:p>
          <a:p>
            <a:pPr marL="512763" lvl="1" indent="-228600">
              <a:buFont typeface="+mj-lt"/>
              <a:buAutoNum type="romanLcPeriod"/>
            </a:pPr>
            <a:r>
              <a:rPr lang="en-US" dirty="0"/>
              <a:t>advanced </a:t>
            </a:r>
            <a:r>
              <a:rPr lang="en-US" b="1" dirty="0">
                <a:solidFill>
                  <a:srgbClr val="0000FF"/>
                </a:solidFill>
              </a:rPr>
              <a:t>data analytics </a:t>
            </a:r>
            <a:r>
              <a:rPr lang="en-US" dirty="0"/>
              <a:t>(e.g., principal component analysis) and extending in some cases to the supercomputer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regime (</a:t>
            </a:r>
            <a:r>
              <a:rPr lang="en-US" dirty="0" err="1"/>
              <a:t>e.g</a:t>
            </a:r>
            <a:r>
              <a:rPr lang="en-US" dirty="0"/>
              <a:t>, 3D reconstruction from TEM); </a:t>
            </a:r>
          </a:p>
          <a:p>
            <a:pPr marL="512763" lvl="1" indent="-228600">
              <a:buFont typeface="+mj-lt"/>
              <a:buAutoNum type="romanLcPeriod"/>
            </a:pPr>
            <a:r>
              <a:rPr lang="en-US" dirty="0"/>
              <a:t>computer </a:t>
            </a:r>
            <a:r>
              <a:rPr lang="en-US" b="1" dirty="0">
                <a:solidFill>
                  <a:srgbClr val="0000FF"/>
                </a:solidFill>
              </a:rPr>
              <a:t>programming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expand capabilities whether on the measurement side (e.g., LabView, python scripting,…) or data processing/analyzing side (e.g. </a:t>
            </a:r>
            <a:r>
              <a:rPr lang="en-US" dirty="0" err="1"/>
              <a:t>matlab</a:t>
            </a:r>
            <a:r>
              <a:rPr lang="en-US" dirty="0"/>
              <a:t>, origin, visual basic,…).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i="1" dirty="0"/>
              <a:t>Highly engaged</a:t>
            </a:r>
            <a:r>
              <a:rPr lang="en-US" b="1" dirty="0"/>
              <a:t>: </a:t>
            </a:r>
            <a:r>
              <a:rPr lang="en-US" dirty="0"/>
              <a:t>Staff scientists who are proficient (and </a:t>
            </a:r>
            <a:r>
              <a:rPr lang="en-US" i="1" dirty="0"/>
              <a:t>sought</a:t>
            </a:r>
            <a:r>
              <a:rPr lang="en-US" dirty="0"/>
              <a:t>) as </a:t>
            </a:r>
            <a:r>
              <a:rPr lang="en-US" b="1" dirty="0">
                <a:solidFill>
                  <a:srgbClr val="0000FF"/>
                </a:solidFill>
              </a:rPr>
              <a:t>consultants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mentors</a:t>
            </a:r>
            <a:r>
              <a:rPr lang="en-US" dirty="0"/>
              <a:t>, and </a:t>
            </a:r>
            <a:r>
              <a:rPr lang="en-US" b="1" dirty="0">
                <a:solidFill>
                  <a:srgbClr val="0000FF"/>
                </a:solidFill>
              </a:rPr>
              <a:t>collaborators</a:t>
            </a:r>
            <a:r>
              <a:rPr lang="en-US" dirty="0"/>
              <a:t>, to propel the usage of increasingly advanced analytical tools to higher levels. Get past early-1990's paradigm of having grad students receive only </a:t>
            </a:r>
            <a:r>
              <a:rPr lang="en-US" dirty="0">
                <a:solidFill>
                  <a:srgbClr val="FF0000"/>
                </a:solidFill>
              </a:rPr>
              <a:t>novice</a:t>
            </a:r>
            <a:r>
              <a:rPr lang="en-US" i="1" dirty="0"/>
              <a:t> </a:t>
            </a:r>
            <a:r>
              <a:rPr lang="en-US" dirty="0"/>
              <a:t>levels of training and correspondingly use techniques at “austere”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levels of creativity and understanding.                                               (Justify state-of-the-art, multimodal instruments in core facilities, not just in single-PI labs that groom analytical experts as explicit components of their theses.)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6646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needs for 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broadly talented</a:t>
            </a: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engaged</a:t>
            </a: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staffing </a:t>
            </a:r>
          </a:p>
          <a:p>
            <a:pPr algn="ctr"/>
            <a:endParaRPr lang="en-US" sz="11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/>
              <a:t>(i.e., beyond default management of equipment and provision of basic training)</a:t>
            </a:r>
          </a:p>
        </p:txBody>
      </p:sp>
    </p:spTree>
    <p:extLst>
      <p:ext uri="{BB962C8B-B14F-4D97-AF65-F5344CB8AC3E}">
        <p14:creationId xmlns:p14="http://schemas.microsoft.com/office/powerpoint/2010/main" val="10049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59" y="96947"/>
            <a:ext cx="8287789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and enable </a:t>
            </a:r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expert staff</a:t>
            </a:r>
          </a:p>
          <a:p>
            <a:pPr algn="ctr"/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Nurture academia-based scientists as </a:t>
            </a:r>
          </a:p>
          <a:p>
            <a:pPr marL="227013" indent="-227013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b="1" i="1" dirty="0">
                <a:solidFill>
                  <a:srgbClr val="008000"/>
                </a:solidFill>
              </a:rPr>
              <a:t>Stewards</a:t>
            </a:r>
            <a:r>
              <a:rPr lang="en-US" sz="2000" dirty="0">
                <a:solidFill>
                  <a:srgbClr val="008000"/>
                </a:solidFill>
              </a:rPr>
              <a:t> of capabilities as presumed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0000FF"/>
                </a:solidFill>
              </a:rPr>
              <a:t>actual time on instrumentation </a:t>
            </a:r>
            <a:r>
              <a:rPr lang="en-US" sz="2000" dirty="0"/>
              <a:t>to</a:t>
            </a:r>
          </a:p>
          <a:p>
            <a:pPr marL="741363" lvl="1" indent="-284163">
              <a:buFont typeface="+mj-lt"/>
              <a:buAutoNum type="romanLcPeriod"/>
            </a:pPr>
            <a:r>
              <a:rPr lang="en-US" sz="2000" dirty="0"/>
              <a:t>ensure fully functional and optimized performance;</a:t>
            </a:r>
          </a:p>
          <a:p>
            <a:pPr marL="741363" lvl="1" indent="-284163">
              <a:buFont typeface="+mj-lt"/>
              <a:buAutoNum type="romanLcPeriod"/>
            </a:pPr>
            <a:r>
              <a:rPr lang="en-US" sz="2000" dirty="0"/>
              <a:t>continually upgrade capabilities;</a:t>
            </a:r>
          </a:p>
          <a:p>
            <a:pPr marL="741363" lvl="1" indent="-284163">
              <a:buFont typeface="+mj-lt"/>
              <a:buAutoNum type="romanLcPeriod"/>
            </a:pPr>
            <a:r>
              <a:rPr lang="en-US" sz="2000" dirty="0"/>
              <a:t>prevent (or mitigate) abuse;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catalyze advanced usage by more than just the staff.</a:t>
            </a:r>
          </a:p>
          <a:p>
            <a:pPr marL="227013" indent="-227013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Actual </a:t>
            </a:r>
            <a:r>
              <a:rPr lang="en-US" sz="2000" b="1" i="1" dirty="0">
                <a:solidFill>
                  <a:srgbClr val="0000FF"/>
                </a:solidFill>
              </a:rPr>
              <a:t>practitioners</a:t>
            </a:r>
            <a:r>
              <a:rPr lang="en-US" sz="2000" dirty="0"/>
              <a:t> – greater emphasis on developing expertise than on grant writing, supervising, meetings, administrative tasks</a:t>
            </a:r>
          </a:p>
          <a:p>
            <a:pPr marL="227013" indent="-227013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Actual</a:t>
            </a:r>
            <a:r>
              <a:rPr lang="en-US" sz="2000" b="1" i="1" dirty="0">
                <a:solidFill>
                  <a:srgbClr val="0000FF"/>
                </a:solidFill>
              </a:rPr>
              <a:t> mentors </a:t>
            </a:r>
            <a:r>
              <a:rPr lang="en-US" sz="2000" dirty="0">
                <a:solidFill>
                  <a:srgbClr val="0000FF"/>
                </a:solidFill>
              </a:rPr>
              <a:t>and</a:t>
            </a:r>
            <a:r>
              <a:rPr lang="en-US" sz="2000" b="1" i="1" dirty="0">
                <a:solidFill>
                  <a:srgbClr val="0000FF"/>
                </a:solidFill>
              </a:rPr>
              <a:t> educators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sufficient facetime with trainees, in the context of their research;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contributions to the formal curriculum/practicum, such that it utilizes core-staff expertise and does not shortchange analytical education</a:t>
            </a:r>
          </a:p>
          <a:p>
            <a:pPr marL="228600" lvl="1" indent="-228600">
              <a:spcAft>
                <a:spcPts val="600"/>
              </a:spcAft>
              <a:buFont typeface="+mj-lt"/>
              <a:buAutoNum type="arabicPeriod" startAt="4"/>
            </a:pPr>
            <a:r>
              <a:rPr lang="en-US" sz="2000" dirty="0">
                <a:solidFill>
                  <a:srgbClr val="0000FF"/>
                </a:solidFill>
              </a:rPr>
              <a:t>Actual </a:t>
            </a:r>
            <a:r>
              <a:rPr lang="en-US" sz="2000" b="1" i="1" dirty="0">
                <a:solidFill>
                  <a:srgbClr val="0000FF"/>
                </a:solidFill>
              </a:rPr>
              <a:t>scholars</a:t>
            </a:r>
            <a:endParaRPr lang="en-US" sz="2000" dirty="0">
              <a:solidFill>
                <a:srgbClr val="0000FF"/>
              </a:solidFill>
            </a:endParaRP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opportunities to flourish as writers, whether in primary journal articles, reviews, book chapters, monographs (or all of the above)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ample time to serve in peer review – improve the state of measurement science as reported in the literature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romanLcPeriod"/>
            </a:pPr>
            <a:endParaRPr lang="en-US" sz="20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134" y="77697"/>
            <a:ext cx="841335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</a:t>
            </a:r>
            <a:r>
              <a:rPr 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credit, development, visibility</a:t>
            </a:r>
          </a:p>
          <a:p>
            <a:pPr algn="ctr"/>
            <a:endParaRPr lang="en-US" sz="2000" dirty="0"/>
          </a:p>
          <a:p>
            <a:pPr marL="227013" indent="-227013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 Co-authorship</a:t>
            </a:r>
          </a:p>
          <a:p>
            <a:pPr marL="741363" lvl="1" indent="-284163">
              <a:buFont typeface="+mj-lt"/>
              <a:buAutoNum type="romanLcPeriod"/>
            </a:pPr>
            <a:r>
              <a:rPr lang="en-US" sz="2000" dirty="0"/>
              <a:t>Lead scientist/intellect behind a portion of the analytical research in a given publication; most “answerable” to the technical community.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Provide proper presentation of measurement science to ensure validity and reproducibility.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Ensure that the name responsible for generating and analyzing data is contained in future citations (i.e., not in the acknowledgments).</a:t>
            </a:r>
          </a:p>
          <a:p>
            <a:pPr marL="227013" indent="-227013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Independent scholarship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Communicate the unique perspective of a hands-on experimentalist. 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Develop and publish special analytical methods.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Generate methods chapters or monographs to be used in education.</a:t>
            </a:r>
            <a:endParaRPr lang="en-US" sz="2000" b="1" i="1" dirty="0"/>
          </a:p>
          <a:p>
            <a:pPr marL="227013" indent="-227013"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/>
              <a:t>Conference, workshop and short course presentations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Assign a face to who has done the work, where the intellect resides.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Provide a venue for practitioners to exchange know-how and advance their collective domain of analytical science.</a:t>
            </a:r>
          </a:p>
          <a:p>
            <a:pPr marL="741363" lvl="1" indent="-284163">
              <a:spcAft>
                <a:spcPts val="600"/>
              </a:spcAft>
              <a:buFont typeface="+mj-lt"/>
              <a:buAutoNum type="romanLcPeriod"/>
            </a:pPr>
            <a:r>
              <a:rPr lang="en-US" sz="2000" dirty="0"/>
              <a:t>Foster interactions that lead to new collaborations, trainees or contract work, to improve a facility’s bottom line.</a:t>
            </a:r>
          </a:p>
        </p:txBody>
      </p:sp>
    </p:spTree>
    <p:extLst>
      <p:ext uri="{BB962C8B-B14F-4D97-AF65-F5344CB8AC3E}">
        <p14:creationId xmlns:p14="http://schemas.microsoft.com/office/powerpoint/2010/main" val="36479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2084</TotalTime>
  <Words>1346</Words>
  <Application>Microsoft Macintosh PowerPoint</Application>
  <PresentationFormat>On-screen Show (4:3)</PresentationFormat>
  <Paragraphs>189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D Haugstad</dc:creator>
  <cp:lastModifiedBy>Divya Abhat</cp:lastModifiedBy>
  <cp:revision>36</cp:revision>
  <dcterms:created xsi:type="dcterms:W3CDTF">2018-02-23T22:12:45Z</dcterms:created>
  <dcterms:modified xsi:type="dcterms:W3CDTF">2018-04-23T15:38:41Z</dcterms:modified>
</cp:coreProperties>
</file>